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63" r:id="rId5"/>
    <p:sldId id="266" r:id="rId6"/>
    <p:sldId id="262" r:id="rId7"/>
    <p:sldId id="258" r:id="rId8"/>
    <p:sldId id="260" r:id="rId9"/>
    <p:sldId id="264" r:id="rId10"/>
    <p:sldId id="259" r:id="rId11"/>
    <p:sldId id="267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BE040-5841-452A-8766-1A9CDFF9E8EA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2597-2686-46F7-9A5D-9B9EE59ED8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56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Országos pénz hét,</a:t>
            </a:r>
            <a:r>
              <a:rPr lang="hu-HU" baseline="0" dirty="0" smtClean="0"/>
              <a:t> 7. alkalommal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16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Vitaindító kisfilmek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7885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Élelmiszer, ruházat, közlekedés, oktatás, egészségügy, kommunikáció, sport, szórakozás,</a:t>
            </a:r>
            <a:r>
              <a:rPr lang="hu-HU" baseline="0" dirty="0" smtClean="0"/>
              <a:t> kisállat, szerencse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315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 olvasható le a mérleg állásokról? Jó-e, ha mindkét</a:t>
            </a:r>
            <a:r>
              <a:rPr lang="hu-HU" baseline="0" dirty="0" smtClean="0"/>
              <a:t> oldal egyenlő? Miért baj az, ha a kiadás több? Honnan legyen a fedezet? (Pl. betegség, baleset, </a:t>
            </a:r>
            <a:r>
              <a:rPr lang="hu-HU" baseline="0" dirty="0" err="1" smtClean="0"/>
              <a:t>stb</a:t>
            </a:r>
            <a:r>
              <a:rPr lang="hu-HU" baseline="0" dirty="0" smtClean="0"/>
              <a:t>)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466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Ezekből a kiadás kategóriákból kell tervezni és</a:t>
            </a:r>
            <a:r>
              <a:rPr lang="hu-HU" baseline="0" dirty="0" smtClean="0"/>
              <a:t> számolni.  </a:t>
            </a:r>
            <a:r>
              <a:rPr lang="hu-HU" dirty="0" smtClean="0"/>
              <a:t>Élelmiszerek –</a:t>
            </a:r>
            <a:r>
              <a:rPr lang="hu-HU" baseline="0" dirty="0" smtClean="0"/>
              <a:t> lakás-fenntartás, energia - hírközlés – oktatás, sport – közlekedés – egyéb         8 perc + értékelés 2 perc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836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Mire költ a család a 400 ezer forintból?</a:t>
            </a:r>
            <a:r>
              <a:rPr lang="hu-HU" baseline="0" dirty="0" smtClean="0"/>
              <a:t> Mennyi tud megmaradni?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1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csapat mond egy számot 1-20-ig. Azt a közmondást kell értelmezniük és a csapatból 1</a:t>
            </a:r>
            <a:r>
              <a:rPr lang="hu-HU" baseline="0" dirty="0" smtClean="0"/>
              <a:t> főnek hangosan elmagyaráznia.    1 perc/ magyarázat   - 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556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Csapat választ egy számot. A szituációt megbeszélik és megválaszolják</a:t>
            </a:r>
            <a:r>
              <a:rPr lang="hu-HU" baseline="0" dirty="0" smtClean="0"/>
              <a:t> hangosan, hogyan oldanák meg a helyzetet?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064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Tanulói aktivitás, egyéni-csoportos:</a:t>
            </a:r>
            <a:r>
              <a:rPr lang="hu-HU" baseline="0" dirty="0" smtClean="0"/>
              <a:t> dicséret, érdemjegy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72597-2686-46F7-9A5D-9B9EE59ED85F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8450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941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755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0030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1217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5907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89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270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546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23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58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25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D0E12-1EA1-483A-A202-969FF53AE322}" type="datetimeFigureOut">
              <a:rPr lang="hu-HU" smtClean="0"/>
              <a:t>2021. 03. 01.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FFF6-C7CD-49CF-B110-41EDACDEE5C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349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Jme0nawS0Pk" TargetMode="External"/><Relationship Id="rId3" Type="http://schemas.openxmlformats.org/officeDocument/2006/relationships/hyperlink" Target="https://www.youtube.com/watch?v=UVpGbAO4Id4" TargetMode="External"/><Relationship Id="rId7" Type="http://schemas.openxmlformats.org/officeDocument/2006/relationships/hyperlink" Target="https://www.youtube.com/watch?v=nDVJJamJ48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o0zAhrx7fI" TargetMode="External"/><Relationship Id="rId5" Type="http://schemas.openxmlformats.org/officeDocument/2006/relationships/hyperlink" Target="https://www.youtube.com/watch?v=vZbqH2r1jdw" TargetMode="External"/><Relationship Id="rId4" Type="http://schemas.openxmlformats.org/officeDocument/2006/relationships/hyperlink" Target="https://www.youtube.com/watch?v=cHlkA4aR5-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l="8032" t="6410" r="7348" b="9877"/>
          <a:stretch/>
        </p:blipFill>
        <p:spPr>
          <a:xfrm>
            <a:off x="812800" y="1838035"/>
            <a:ext cx="10795856" cy="464589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83458" y="530942"/>
            <a:ext cx="11518490" cy="1017639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PÉNZ</a:t>
            </a:r>
            <a:r>
              <a:rPr lang="hu-HU" sz="8000" b="1" dirty="0" smtClean="0"/>
              <a:t>7</a:t>
            </a:r>
            <a:r>
              <a:rPr lang="hu-HU" dirty="0" smtClean="0"/>
              <a:t> TÉMAHÉT     2021. 03. 01-05.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070554" y="5643418"/>
            <a:ext cx="2357955" cy="285434"/>
          </a:xfrm>
        </p:spPr>
        <p:txBody>
          <a:bodyPr>
            <a:normAutofit fontScale="70000" lnSpcReduction="20000"/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24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825" t="67" r="10913" b="9344"/>
          <a:stretch/>
        </p:blipFill>
        <p:spPr>
          <a:xfrm>
            <a:off x="1976582" y="369455"/>
            <a:ext cx="8868792" cy="6151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Óra tanulsága, tanulói munka értékelése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2813" t="28953" b="6676"/>
          <a:stretch/>
        </p:blipFill>
        <p:spPr>
          <a:xfrm>
            <a:off x="6209071" y="1690688"/>
            <a:ext cx="5515896" cy="4887093"/>
          </a:xfrm>
          <a:prstGeom prst="rect">
            <a:avLst/>
          </a:prstGeom>
        </p:spPr>
      </p:pic>
      <p:sp>
        <p:nvSpPr>
          <p:cNvPr id="5" name="Ellipszis 4"/>
          <p:cNvSpPr/>
          <p:nvPr/>
        </p:nvSpPr>
        <p:spPr>
          <a:xfrm>
            <a:off x="2374490" y="1690688"/>
            <a:ext cx="2050026" cy="22299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1290483" y="4390819"/>
            <a:ext cx="4218039" cy="1710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2660855" y="2364688"/>
            <a:ext cx="172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/>
              <a:t>PÉNZ7</a:t>
            </a:r>
            <a:endParaRPr lang="hu-HU" sz="4000" dirty="0"/>
          </a:p>
        </p:txBody>
      </p:sp>
      <p:sp>
        <p:nvSpPr>
          <p:cNvPr id="8" name="Téglalap 7"/>
          <p:cNvSpPr/>
          <p:nvPr/>
        </p:nvSpPr>
        <p:spPr>
          <a:xfrm>
            <a:off x="1069410" y="4390819"/>
            <a:ext cx="46601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Gazdálkodj okosan!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40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250723"/>
            <a:ext cx="10515600" cy="82590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100" u="sng" dirty="0" smtClean="0">
                <a:hlinkClick r:id="rId3"/>
              </a:rPr>
              <a:t/>
            </a:r>
            <a:br>
              <a:rPr lang="hu-HU" sz="3100" u="sng" dirty="0" smtClean="0">
                <a:hlinkClick r:id="rId3"/>
              </a:rPr>
            </a:br>
            <a:r>
              <a:rPr lang="hu-HU" sz="1600" u="sng" dirty="0" smtClean="0">
                <a:hlinkClick r:id="rId3"/>
              </a:rPr>
              <a:t/>
            </a:r>
            <a:br>
              <a:rPr lang="hu-HU" sz="1600" u="sng" dirty="0" smtClean="0">
                <a:hlinkClick r:id="rId3"/>
              </a:rPr>
            </a:br>
            <a:r>
              <a:rPr lang="hu-HU" sz="1600" u="sng" dirty="0" smtClean="0">
                <a:hlinkClick r:id="rId3"/>
              </a:rPr>
              <a:t>https</a:t>
            </a:r>
            <a:r>
              <a:rPr lang="hu-HU" sz="1600" u="sng" dirty="0">
                <a:hlinkClick r:id="rId3"/>
              </a:rPr>
              <a:t>://www.youtube.com/watch?v=UVpGbAO4Id4</a:t>
            </a:r>
            <a:r>
              <a:rPr lang="hu-HU" sz="1600" dirty="0"/>
              <a:t>     1,35 perc</a:t>
            </a:r>
            <a:br>
              <a:rPr lang="hu-HU" sz="1600" dirty="0"/>
            </a:br>
            <a:r>
              <a:rPr lang="hu-HU" sz="1600" dirty="0"/>
              <a:t>   mesterségek különböző kultúrákban 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>pénz7 </a:t>
            </a:r>
            <a:r>
              <a:rPr lang="hu-HU" sz="1600" dirty="0"/>
              <a:t>2021</a:t>
            </a:r>
            <a:br>
              <a:rPr lang="hu-HU" sz="1600" dirty="0"/>
            </a:br>
            <a:r>
              <a:rPr lang="hu-HU" sz="1300" dirty="0"/>
              <a:t> </a:t>
            </a:r>
            <a:r>
              <a:rPr lang="hu-HU" dirty="0"/>
              <a:t/>
            </a:r>
            <a:br>
              <a:rPr lang="hu-HU" dirty="0"/>
            </a:br>
            <a:r>
              <a:rPr lang="hu-HU" dirty="0"/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929148"/>
            <a:ext cx="10515600" cy="5781368"/>
          </a:xfrm>
        </p:spPr>
        <p:txBody>
          <a:bodyPr>
            <a:normAutofit fontScale="92500" lnSpcReduction="20000"/>
          </a:bodyPr>
          <a:lstStyle/>
          <a:p>
            <a:r>
              <a:rPr lang="hu-HU" b="1" u="sng" dirty="0" smtClean="0"/>
              <a:t>A témahét célkitűzése:</a:t>
            </a:r>
          </a:p>
          <a:p>
            <a:r>
              <a:rPr lang="hu-HU" dirty="0" smtClean="0"/>
              <a:t> </a:t>
            </a:r>
            <a:r>
              <a:rPr lang="hu-HU" dirty="0"/>
              <a:t>I</a:t>
            </a:r>
            <a:r>
              <a:rPr lang="hu-HU" dirty="0" smtClean="0"/>
              <a:t>smeretszerzés a családról, mint a legkisebb gazdálkodási egységről</a:t>
            </a:r>
          </a:p>
          <a:p>
            <a:r>
              <a:rPr lang="hu-HU" dirty="0" smtClean="0"/>
              <a:t>Családi költségvetés készítése, tudatos pénzfelhasználóvá nevelés</a:t>
            </a:r>
          </a:p>
          <a:p>
            <a:endParaRPr lang="hu-HU" dirty="0"/>
          </a:p>
          <a:p>
            <a:r>
              <a:rPr lang="hu-HU" b="1" u="sng" dirty="0" smtClean="0"/>
              <a:t>Motiváció</a:t>
            </a:r>
            <a:r>
              <a:rPr lang="hu-HU" dirty="0" smtClean="0"/>
              <a:t>:   </a:t>
            </a:r>
            <a:r>
              <a:rPr lang="hu-HU" dirty="0" smtClean="0">
                <a:hlinkClick r:id="rId4"/>
              </a:rPr>
              <a:t>https://www.youtube.com/watch?v=cHlkA4aR5-0</a:t>
            </a:r>
            <a:r>
              <a:rPr lang="hu-HU" dirty="0" smtClean="0"/>
              <a:t>  </a:t>
            </a:r>
            <a:br>
              <a:rPr lang="hu-HU" dirty="0" smtClean="0"/>
            </a:br>
            <a:r>
              <a:rPr lang="hu-HU" dirty="0" smtClean="0"/>
              <a:t>                         A pénz nem a fán terem  3 perc  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r>
              <a:rPr lang="hu-HU" dirty="0" smtClean="0">
                <a:hlinkClick r:id="rId5"/>
              </a:rPr>
              <a:t>                      https://www.youtube.com/watch?v=vZbqH2r1jdw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                     Hogyan kerül a pénz a gazdaság szereplőihez?  </a:t>
            </a:r>
          </a:p>
          <a:p>
            <a:r>
              <a:rPr lang="hu-HU" dirty="0" smtClean="0"/>
              <a:t>                     </a:t>
            </a:r>
            <a:r>
              <a:rPr lang="hu-HU" dirty="0" smtClean="0">
                <a:hlinkClick r:id="rId6"/>
              </a:rPr>
              <a:t>https://www.youtube.com/watch?v=Eo0zAhrx7fI</a:t>
            </a:r>
            <a:r>
              <a:rPr lang="hu-HU" dirty="0" smtClean="0"/>
              <a:t>   </a:t>
            </a:r>
            <a:br>
              <a:rPr lang="hu-HU" dirty="0" smtClean="0"/>
            </a:br>
            <a:r>
              <a:rPr lang="hu-HU" dirty="0" smtClean="0"/>
              <a:t>                       A pénz funkciói  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</a:t>
            </a:r>
            <a:r>
              <a:rPr lang="hu-HU" dirty="0" smtClean="0">
                <a:hlinkClick r:id="rId7"/>
              </a:rPr>
              <a:t>https://www.youtube.com/watch?v=nDVJJamJ48g</a:t>
            </a:r>
            <a:r>
              <a:rPr lang="hu-HU" dirty="0" smtClean="0"/>
              <a:t>   </a:t>
            </a:r>
            <a:br>
              <a:rPr lang="hu-HU" dirty="0" smtClean="0"/>
            </a:br>
            <a:r>
              <a:rPr lang="hu-HU" dirty="0" smtClean="0"/>
              <a:t>            </a:t>
            </a:r>
            <a:r>
              <a:rPr lang="hu-HU" b="1" dirty="0" smtClean="0"/>
              <a:t>Mi a pénz? A pénz rövid története   4,25 perc</a:t>
            </a:r>
          </a:p>
          <a:p>
            <a:r>
              <a:rPr lang="hu-HU" dirty="0"/>
              <a:t> </a:t>
            </a:r>
            <a:r>
              <a:rPr lang="hu-HU" dirty="0" smtClean="0"/>
              <a:t>                    </a:t>
            </a:r>
            <a:r>
              <a:rPr lang="hu-HU" dirty="0" smtClean="0">
                <a:hlinkClick r:id="rId8"/>
              </a:rPr>
              <a:t>https://www.youtube.com/watch?v=Jme0nawS0Pk</a:t>
            </a:r>
            <a:r>
              <a:rPr lang="hu-HU" dirty="0" smtClean="0"/>
              <a:t>   </a:t>
            </a:r>
            <a:br>
              <a:rPr lang="hu-HU" dirty="0" smtClean="0"/>
            </a:br>
            <a:r>
              <a:rPr lang="hu-HU" dirty="0" smtClean="0"/>
              <a:t>            A pénz története    2,35 perc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9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158" t="21812" r="48523" b="18358"/>
          <a:stretch/>
        </p:blipFill>
        <p:spPr>
          <a:xfrm>
            <a:off x="838200" y="365126"/>
            <a:ext cx="4410291" cy="61486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/>
          <a:srcRect l="6912" t="5438" r="76092" b="57957"/>
          <a:stretch/>
        </p:blipFill>
        <p:spPr>
          <a:xfrm>
            <a:off x="5347855" y="269101"/>
            <a:ext cx="6114472" cy="624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1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u="sng" dirty="0" smtClean="0"/>
              <a:t>Bevételek:  a család jövedelme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45342"/>
            <a:ext cx="10515600" cy="5161935"/>
          </a:xfrm>
        </p:spPr>
        <p:txBody>
          <a:bodyPr>
            <a:normAutofit lnSpcReduction="10000"/>
          </a:bodyPr>
          <a:lstStyle/>
          <a:p>
            <a:r>
              <a:rPr lang="hu-HU" sz="4000" dirty="0"/>
              <a:t>M</a:t>
            </a:r>
            <a:r>
              <a:rPr lang="hu-HU" sz="4000" dirty="0" smtClean="0"/>
              <a:t>unkabér, fizetés</a:t>
            </a:r>
          </a:p>
          <a:p>
            <a:r>
              <a:rPr lang="hu-HU" sz="4000" dirty="0" smtClean="0"/>
              <a:t>Nyugdíj /rokkantnyugdíj</a:t>
            </a:r>
          </a:p>
          <a:p>
            <a:r>
              <a:rPr lang="hu-HU" sz="4000" dirty="0" smtClean="0"/>
              <a:t>Családi pótlék</a:t>
            </a:r>
          </a:p>
          <a:p>
            <a:r>
              <a:rPr lang="hu-HU" sz="4000" dirty="0" smtClean="0"/>
              <a:t>Szociális támogatás</a:t>
            </a:r>
            <a:endParaRPr lang="hu-HU" sz="4000" dirty="0"/>
          </a:p>
          <a:p>
            <a:r>
              <a:rPr lang="hu-HU" sz="4000" dirty="0" smtClean="0"/>
              <a:t>Lakás kiadás-lakbér   / pl.   Földjáradék    /  kiegészítő jövedelem</a:t>
            </a:r>
          </a:p>
          <a:p>
            <a:r>
              <a:rPr lang="hu-HU" sz="4000" dirty="0" err="1" smtClean="0"/>
              <a:t>GyES</a:t>
            </a:r>
            <a:r>
              <a:rPr lang="hu-HU" sz="4000" dirty="0" smtClean="0"/>
              <a:t>, </a:t>
            </a:r>
            <a:r>
              <a:rPr lang="hu-HU" sz="4000" dirty="0" err="1" smtClean="0"/>
              <a:t>GyED</a:t>
            </a:r>
            <a:endParaRPr lang="hu-HU" sz="4000" dirty="0" smtClean="0"/>
          </a:p>
          <a:p>
            <a:r>
              <a:rPr lang="hu-HU" sz="4000" dirty="0" smtClean="0"/>
              <a:t>Egyéb: jutalom, nyeremény, örökség, </a:t>
            </a:r>
            <a:r>
              <a:rPr lang="hu-HU" sz="4000" dirty="0" err="1" smtClean="0"/>
              <a:t>vmi</a:t>
            </a:r>
            <a:r>
              <a:rPr lang="hu-HU" sz="4000" dirty="0" smtClean="0"/>
              <a:t> eladás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3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2675" y="295564"/>
            <a:ext cx="10515600" cy="143207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700" dirty="0" smtClean="0"/>
              <a:t>Kiadások értelmezése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600" b="1" u="sng" dirty="0" smtClean="0"/>
              <a:t>Kiadás</a:t>
            </a:r>
            <a:r>
              <a:rPr lang="hu-HU" sz="3600" b="1" u="sng" dirty="0"/>
              <a:t>:</a:t>
            </a:r>
            <a:r>
              <a:rPr lang="hu-HU" sz="3600" b="1" dirty="0"/>
              <a:t>  minden olyan anyagi költség, 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ami </a:t>
            </a:r>
            <a:r>
              <a:rPr lang="hu-HU" sz="3600" b="1" dirty="0"/>
              <a:t>a család megélhetéséhez, fenntartásához szükséges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7136" t="20996" r="22125" b="34650"/>
          <a:stretch/>
        </p:blipFill>
        <p:spPr>
          <a:xfrm>
            <a:off x="1730114" y="1836695"/>
            <a:ext cx="8540722" cy="486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Mérlegeljünk!  </a:t>
            </a:r>
            <a:br>
              <a:rPr lang="hu-HU" dirty="0" smtClean="0"/>
            </a:br>
            <a:r>
              <a:rPr lang="hu-HU" dirty="0" smtClean="0"/>
              <a:t>      Mit jelent?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635" t="21156" r="16038" b="46955"/>
          <a:stretch/>
        </p:blipFill>
        <p:spPr>
          <a:xfrm>
            <a:off x="838201" y="2542741"/>
            <a:ext cx="2810164" cy="218419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32764" t="18397" r="49933" b="28401"/>
          <a:stretch/>
        </p:blipFill>
        <p:spPr>
          <a:xfrm>
            <a:off x="4230255" y="157017"/>
            <a:ext cx="7597951" cy="65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6194" y="365125"/>
            <a:ext cx="10837606" cy="1325563"/>
          </a:xfrm>
        </p:spPr>
        <p:txBody>
          <a:bodyPr/>
          <a:lstStyle/>
          <a:p>
            <a:r>
              <a:rPr lang="hu-HU" dirty="0" smtClean="0"/>
              <a:t>Tervezz és számolj!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4752" t="15303" r="65445" b="45591"/>
          <a:stretch/>
        </p:blipFill>
        <p:spPr>
          <a:xfrm>
            <a:off x="838201" y="1690688"/>
            <a:ext cx="3969774" cy="449463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4"/>
          <a:srcRect l="46843" t="663" r="6823" b="44917"/>
          <a:stretch/>
        </p:blipFill>
        <p:spPr>
          <a:xfrm>
            <a:off x="5209743" y="365125"/>
            <a:ext cx="6604556" cy="582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8206"/>
            <a:ext cx="10515600" cy="884903"/>
          </a:xfrm>
        </p:spPr>
        <p:txBody>
          <a:bodyPr>
            <a:normAutofit/>
          </a:bodyPr>
          <a:lstStyle/>
          <a:p>
            <a:r>
              <a:rPr lang="hu-HU" dirty="0" smtClean="0"/>
              <a:t>A család szükségleteinek listája: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811" t="19850" r="34981" b="15579"/>
          <a:stretch/>
        </p:blipFill>
        <p:spPr>
          <a:xfrm>
            <a:off x="1651819" y="1283109"/>
            <a:ext cx="8790039" cy="523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712200" cy="5677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Magyarázzuk meg, mit jelentenek!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5018" y="1819564"/>
            <a:ext cx="10150764" cy="4357398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hu-HU" sz="3800" dirty="0"/>
              <a:t>1. Addig nyújtózkodj, amíg a takaród ér</a:t>
            </a:r>
            <a:r>
              <a:rPr lang="hu-HU" sz="3800" dirty="0" smtClean="0"/>
              <a:t>.                                               2</a:t>
            </a:r>
            <a:r>
              <a:rPr lang="hu-HU" sz="3800" dirty="0"/>
              <a:t>. Holnap is nap lesz.</a:t>
            </a:r>
          </a:p>
          <a:p>
            <a:pPr fontAlgn="base"/>
            <a:r>
              <a:rPr lang="hu-HU" sz="3800" dirty="0"/>
              <a:t>3. Ha nem tudsz spórolni, megtanulsz </a:t>
            </a:r>
            <a:r>
              <a:rPr lang="hu-HU" sz="3800" dirty="0" smtClean="0"/>
              <a:t>koldulni.                                   4</a:t>
            </a:r>
            <a:r>
              <a:rPr lang="hu-HU" sz="3800" dirty="0"/>
              <a:t>. Több nap, mint kolbász.</a:t>
            </a:r>
          </a:p>
          <a:p>
            <a:pPr fontAlgn="base"/>
            <a:r>
              <a:rPr lang="hu-HU" sz="3800" dirty="0"/>
              <a:t>5. Ki mint vet, úgy arat</a:t>
            </a:r>
            <a:r>
              <a:rPr lang="hu-HU" sz="3800" dirty="0" smtClean="0"/>
              <a:t>.                                                                             6</a:t>
            </a:r>
            <a:r>
              <a:rPr lang="hu-HU" sz="3800" dirty="0"/>
              <a:t>. Nem mind arany, ami fénylik.</a:t>
            </a:r>
          </a:p>
          <a:p>
            <a:pPr fontAlgn="base"/>
            <a:r>
              <a:rPr lang="hu-HU" sz="3800" dirty="0"/>
              <a:t>7. Ki korán kel, aranyat lel</a:t>
            </a:r>
            <a:r>
              <a:rPr lang="hu-HU" sz="3800" dirty="0" smtClean="0"/>
              <a:t>.                                                                        8. Az idő pénz.</a:t>
            </a:r>
            <a:endParaRPr lang="hu-HU" sz="3800" dirty="0"/>
          </a:p>
          <a:p>
            <a:pPr fontAlgn="base"/>
            <a:r>
              <a:rPr lang="hu-HU" sz="3800" dirty="0"/>
              <a:t>9. Aki dolgozik, nem ér rá pénzt keresni</a:t>
            </a:r>
            <a:r>
              <a:rPr lang="hu-HU" sz="3800" dirty="0" smtClean="0"/>
              <a:t>.                                              10</a:t>
            </a:r>
            <a:r>
              <a:rPr lang="hu-HU" sz="3800" dirty="0"/>
              <a:t>. A pénz nem boldogít.</a:t>
            </a:r>
          </a:p>
          <a:p>
            <a:pPr fontAlgn="base"/>
            <a:r>
              <a:rPr lang="hu-HU" sz="3800" dirty="0"/>
              <a:t>11. Az becsüli a pénzt, kinek körme kopik utána</a:t>
            </a:r>
            <a:r>
              <a:rPr lang="hu-HU" sz="3800" dirty="0" smtClean="0"/>
              <a:t>.                                12</a:t>
            </a:r>
            <a:r>
              <a:rPr lang="hu-HU" sz="3800" dirty="0"/>
              <a:t>. Olcsó húsnak híg a leve.</a:t>
            </a:r>
          </a:p>
          <a:p>
            <a:pPr fontAlgn="base"/>
            <a:r>
              <a:rPr lang="hu-HU" sz="3800" dirty="0"/>
              <a:t>13. Ki a kicsit nem becsüli, a nagyot nem </a:t>
            </a:r>
            <a:r>
              <a:rPr lang="hu-HU" sz="3800" dirty="0" err="1"/>
              <a:t>érdemli</a:t>
            </a:r>
            <a:r>
              <a:rPr lang="hu-HU" sz="3800" dirty="0"/>
              <a:t>!</a:t>
            </a:r>
          </a:p>
          <a:p>
            <a:pPr fontAlgn="base"/>
            <a:r>
              <a:rPr lang="hu-HU" sz="3800" dirty="0"/>
              <a:t>14. Az összes pénzt nem tudod megkeresni, de elinni igen.</a:t>
            </a:r>
          </a:p>
          <a:p>
            <a:pPr fontAlgn="base"/>
            <a:r>
              <a:rPr lang="hu-HU" sz="3800" dirty="0"/>
              <a:t>15. Szegény ember vízzel főz</a:t>
            </a:r>
            <a:r>
              <a:rPr lang="hu-HU" sz="3800" dirty="0" smtClean="0"/>
              <a:t>.                                                                 16. Az arany a sárban is arany.                                                                    </a:t>
            </a:r>
          </a:p>
          <a:p>
            <a:pPr fontAlgn="base"/>
            <a:r>
              <a:rPr lang="hu-HU" sz="3800" dirty="0" smtClean="0"/>
              <a:t>17</a:t>
            </a:r>
            <a:r>
              <a:rPr lang="hu-HU" sz="3800" dirty="0"/>
              <a:t>. Sok kicsi sokra megy</a:t>
            </a:r>
            <a:r>
              <a:rPr lang="hu-HU" sz="3800" dirty="0" smtClean="0"/>
              <a:t>.                                                                         18</a:t>
            </a:r>
            <a:r>
              <a:rPr lang="hu-HU" sz="3800" dirty="0"/>
              <a:t>. Éhes disznó makkal álmodik.</a:t>
            </a:r>
          </a:p>
          <a:p>
            <a:pPr fontAlgn="base"/>
            <a:r>
              <a:rPr lang="hu-HU" sz="3800" dirty="0"/>
              <a:t>19. Gazda szeme hizlalja a jószágot</a:t>
            </a:r>
            <a:r>
              <a:rPr lang="hu-HU" sz="3800" dirty="0" smtClean="0"/>
              <a:t>.                                                     20</a:t>
            </a:r>
            <a:r>
              <a:rPr lang="hu-HU" sz="3800" dirty="0"/>
              <a:t>. Ki sokat </a:t>
            </a:r>
            <a:r>
              <a:rPr lang="hu-HU" sz="4200" dirty="0"/>
              <a:t>markol, keveset fog.</a:t>
            </a:r>
          </a:p>
        </p:txBody>
      </p:sp>
    </p:spTree>
    <p:extLst>
      <p:ext uri="{BB962C8B-B14F-4D97-AF65-F5344CB8AC3E}">
        <p14:creationId xmlns:p14="http://schemas.microsoft.com/office/powerpoint/2010/main" val="268532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288</Words>
  <Application>Microsoft Office PowerPoint</Application>
  <PresentationFormat>Szélesvásznú</PresentationFormat>
  <Paragraphs>57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PÉNZ7 TÉMAHÉT     2021. 03. 01-05.</vt:lpstr>
      <vt:lpstr>  https://www.youtube.com/watch?v=UVpGbAO4Id4     1,35 perc    mesterségek különböző kultúrákban   pénz7 2021    </vt:lpstr>
      <vt:lpstr>PowerPoint-bemutató</vt:lpstr>
      <vt:lpstr>Bevételek:  a család jövedelme</vt:lpstr>
      <vt:lpstr> Kiadások értelmezése Kiadás:  minden olyan anyagi költség,  ami a család megélhetéséhez, fenntartásához szükséges </vt:lpstr>
      <vt:lpstr>Mérlegeljünk!         Mit jelent?</vt:lpstr>
      <vt:lpstr>Tervezz és számolj!</vt:lpstr>
      <vt:lpstr>A család szükségleteinek listája:</vt:lpstr>
      <vt:lpstr>Magyarázzuk meg, mit jelentenek!</vt:lpstr>
      <vt:lpstr>PowerPoint-bemutató</vt:lpstr>
      <vt:lpstr>Óra tanulsága, tanulói munka értékelése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PÉNZ7 TÉMAHÉT   2021. 03. 01-05.</dc:title>
  <dc:creator>Dóróné Balázs Katalin</dc:creator>
  <cp:lastModifiedBy>Dóróné Balázs Katalin</cp:lastModifiedBy>
  <cp:revision>26</cp:revision>
  <dcterms:created xsi:type="dcterms:W3CDTF">2021-03-01T10:44:51Z</dcterms:created>
  <dcterms:modified xsi:type="dcterms:W3CDTF">2021-03-01T14:16:21Z</dcterms:modified>
</cp:coreProperties>
</file>